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8" r:id="rId3"/>
    <p:sldId id="260" r:id="rId4"/>
    <p:sldId id="312" r:id="rId5"/>
    <p:sldId id="313" r:id="rId6"/>
    <p:sldId id="267" r:id="rId7"/>
    <p:sldId id="314" r:id="rId8"/>
    <p:sldId id="315" r:id="rId9"/>
    <p:sldId id="316" r:id="rId10"/>
    <p:sldId id="280" r:id="rId11"/>
    <p:sldId id="319" r:id="rId12"/>
    <p:sldId id="321" r:id="rId13"/>
    <p:sldId id="323" r:id="rId14"/>
    <p:sldId id="324" r:id="rId15"/>
    <p:sldId id="325" r:id="rId16"/>
    <p:sldId id="326" r:id="rId17"/>
    <p:sldId id="286" r:id="rId18"/>
    <p:sldId id="266" r:id="rId19"/>
    <p:sldId id="262" r:id="rId20"/>
    <p:sldId id="271" r:id="rId21"/>
    <p:sldId id="317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  <p:bold r:id="rId25"/>
    </p:embeddedFont>
    <p:embeddedFont>
      <p:font typeface="Titan On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DAE56C-82F6-4019-AF99-04667E96D06D}">
  <a:tblStyle styleId="{2DDAE56C-82F6-4019-AF99-04667E96D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16" autoAdjust="0"/>
  </p:normalViewPr>
  <p:slideViewPr>
    <p:cSldViewPr snapToGrid="0">
      <p:cViewPr varScale="1">
        <p:scale>
          <a:sx n="86" d="100"/>
          <a:sy n="86" d="100"/>
        </p:scale>
        <p:origin x="1354" y="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0f4ebadf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0f4ebadf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4ebadf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00f4ebadf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70F29AF9-8BEF-26A3-DDA0-94F8C86B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0cf5ebe82_0_83:notes">
            <a:extLst>
              <a:ext uri="{FF2B5EF4-FFF2-40B4-BE49-F238E27FC236}">
                <a16:creationId xmlns:a16="http://schemas.microsoft.com/office/drawing/2014/main" id="{0C6A67E6-F1BA-F466-F5FC-3B09812360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0cf5ebe82_0_83:notes">
            <a:extLst>
              <a:ext uri="{FF2B5EF4-FFF2-40B4-BE49-F238E27FC236}">
                <a16:creationId xmlns:a16="http://schemas.microsoft.com/office/drawing/2014/main" id="{41A59494-CC38-E7C8-F566-7AA38ACF5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many delicious dishes around the world, and as someone who loves cooking, I noticed that many people find it hard to search for simple and clear recipes. Whether a beginner or an experienced cook, there’s a need for a place where people can easily find and share recipes.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0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That's why our team aims to create a website where users can:</a:t>
            </a:r>
            <a:endParaRPr lang="vi-VN" dirty="0"/>
          </a:p>
          <a:p>
            <a:r>
              <a:rPr lang="vi-VN" dirty="0"/>
              <a:t>+ </a:t>
            </a:r>
            <a:r>
              <a:rPr lang="en-US" dirty="0"/>
              <a:t>Search for cooking recipes.</a:t>
            </a:r>
          </a:p>
          <a:p>
            <a:r>
              <a:rPr lang="vi-VN" dirty="0"/>
              <a:t>+ </a:t>
            </a:r>
            <a:r>
              <a:rPr lang="en-US" dirty="0"/>
              <a:t>View detailed cooking instructions.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6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0f4ebadf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0f4ebadf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Registration &amp; Login</a:t>
            </a:r>
            <a:endParaRPr lang="en-US" dirty="0"/>
          </a:p>
          <a:p>
            <a:r>
              <a:rPr lang="en-US" dirty="0"/>
              <a:t>Users can create an account and log in to save their favorite recipes.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5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003A1-F9B6-D3F6-3E4B-A75C6B194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54D92-50AF-C249-9956-9E59AC2D6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EE25B-109A-9A3C-7EA9-89AEFDDED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and Share Recipes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can easily create their own recipes and share them with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6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F74A-DCB1-85EC-C4B9-C3B709B33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1837A-D42A-FAC5-576A-9C47DC964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A1862-6AF4-3440-3988-5B37582C5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Recipe Ratings &amp; Comments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can rate and comment on recipes to provide feedback or share tips.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4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330225"/>
            <a:ext cx="6350100" cy="22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97050" y="3765950"/>
            <a:ext cx="63501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2065800" y="1129850"/>
            <a:ext cx="5012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2065800" y="2956100"/>
            <a:ext cx="5012400" cy="1166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1101175" y="179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1"/>
          </p:nvPr>
        </p:nvSpPr>
        <p:spPr>
          <a:xfrm>
            <a:off x="1101175" y="21703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2"/>
          </p:nvPr>
        </p:nvSpPr>
        <p:spPr>
          <a:xfrm>
            <a:off x="3578948" y="179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3"/>
          </p:nvPr>
        </p:nvSpPr>
        <p:spPr>
          <a:xfrm>
            <a:off x="3578948" y="21703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 idx="4"/>
          </p:nvPr>
        </p:nvSpPr>
        <p:spPr>
          <a:xfrm>
            <a:off x="1101175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ubTitle" idx="5"/>
          </p:nvPr>
        </p:nvSpPr>
        <p:spPr>
          <a:xfrm>
            <a:off x="1101175" y="38056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 idx="6"/>
          </p:nvPr>
        </p:nvSpPr>
        <p:spPr>
          <a:xfrm>
            <a:off x="3578948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ubTitle" idx="7"/>
          </p:nvPr>
        </p:nvSpPr>
        <p:spPr>
          <a:xfrm>
            <a:off x="3578948" y="38056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8"/>
          </p:nvPr>
        </p:nvSpPr>
        <p:spPr>
          <a:xfrm>
            <a:off x="6056727" y="1792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9"/>
          </p:nvPr>
        </p:nvSpPr>
        <p:spPr>
          <a:xfrm>
            <a:off x="6056727" y="21703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13"/>
          </p:nvPr>
        </p:nvSpPr>
        <p:spPr>
          <a:xfrm>
            <a:off x="6056727" y="34210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4"/>
          </p:nvPr>
        </p:nvSpPr>
        <p:spPr>
          <a:xfrm>
            <a:off x="6056727" y="38056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6800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6800" y="12137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6800" y="41290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267500" y="653400"/>
            <a:ext cx="66090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1602300" y="1508248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602300" y="201857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5861694" y="1508248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5861694" y="201857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1602300" y="3116250"/>
            <a:ext cx="287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1602300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5861694" y="3116250"/>
            <a:ext cx="266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5861694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716800" y="1676400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710700" y="3278525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970100" y="1676400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100" y="3278525"/>
            <a:ext cx="815400" cy="79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 flipH="1">
            <a:off x="3352565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54165" y="12137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 flipH="1">
            <a:off x="3257465" y="41290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 flipH="1">
            <a:off x="1605000" y="3091000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39000" y="12137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 flipH="1">
            <a:off x="1990650" y="41290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 flipH="1">
            <a:off x="1605000" y="2176600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39000" y="299325"/>
            <a:ext cx="1866000" cy="1680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 flipH="1">
            <a:off x="1990650" y="3214625"/>
            <a:ext cx="5162700" cy="475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itan One"/>
              <a:buNone/>
              <a:defRPr sz="3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72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 rotWithShape="1">
          <a:blip r:embed="rId3">
            <a:alphaModFix/>
          </a:blip>
          <a:srcRect l="639" t="3582" r="5340" b="2397"/>
          <a:stretch/>
        </p:blipFill>
        <p:spPr>
          <a:xfrm>
            <a:off x="10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1396950" y="1041434"/>
            <a:ext cx="6350100" cy="2134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/>
              <a:t>Cooking recipe sharing Website</a:t>
            </a:r>
            <a:endParaRPr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12320-FD60-EAD9-5AEA-5FB6352409B1}"/>
              </a:ext>
            </a:extLst>
          </p:cNvPr>
          <p:cNvSpPr txBox="1"/>
          <p:nvPr/>
        </p:nvSpPr>
        <p:spPr>
          <a:xfrm>
            <a:off x="2665141" y="3267729"/>
            <a:ext cx="381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Nguyen Thanh Bao – 24CE005 (Leader)</a:t>
            </a:r>
          </a:p>
          <a:p>
            <a:pPr algn="ctr"/>
            <a:r>
              <a:rPr lang="vi-VN" dirty="0"/>
              <a:t>Nguyen Thanh Nhan – 24CE051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>
            <a:spLocks noGrp="1"/>
          </p:cNvSpPr>
          <p:nvPr>
            <p:ph type="title"/>
          </p:nvPr>
        </p:nvSpPr>
        <p:spPr>
          <a:xfrm flipH="1">
            <a:off x="1605000" y="3236782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 Design Overview</a:t>
            </a:r>
            <a:endParaRPr dirty="0"/>
          </a:p>
        </p:txBody>
      </p:sp>
      <p:sp>
        <p:nvSpPr>
          <p:cNvPr id="636" name="Google Shape;636;p57"/>
          <p:cNvSpPr txBox="1">
            <a:spLocks noGrp="1"/>
          </p:cNvSpPr>
          <p:nvPr>
            <p:ph type="title" idx="2"/>
          </p:nvPr>
        </p:nvSpPr>
        <p:spPr>
          <a:xfrm flipH="1">
            <a:off x="3639000" y="1213725"/>
            <a:ext cx="18660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38" name="Google Shape;638;p57"/>
          <p:cNvPicPr preferRelativeResize="0"/>
          <p:nvPr/>
        </p:nvPicPr>
        <p:blipFill rotWithShape="1">
          <a:blip r:embed="rId3">
            <a:alphaModFix/>
          </a:blip>
          <a:srcRect b="50845"/>
          <a:stretch/>
        </p:blipFill>
        <p:spPr>
          <a:xfrm>
            <a:off x="0" y="102"/>
            <a:ext cx="9144000" cy="25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92;p37">
            <a:extLst>
              <a:ext uri="{FF2B5EF4-FFF2-40B4-BE49-F238E27FC236}">
                <a16:creationId xmlns:a16="http://schemas.microsoft.com/office/drawing/2014/main" id="{9649C0A5-804F-E390-20C8-5312C94CB4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812" y="3203304"/>
            <a:ext cx="3577006" cy="1345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/>
              <a:t>Homepage</a:t>
            </a:r>
            <a:r>
              <a:rPr lang="vi-VN" sz="2400" dirty="0"/>
              <a:t> d</a:t>
            </a:r>
            <a:r>
              <a:rPr lang="en-US" sz="2400" dirty="0" err="1"/>
              <a:t>isplays</a:t>
            </a:r>
            <a:r>
              <a:rPr lang="en-US" sz="2400" dirty="0"/>
              <a:t> welcome message, search bar, and food </a:t>
            </a:r>
            <a:r>
              <a:rPr lang="vi-VN" sz="2400" dirty="0"/>
              <a:t>categories,..</a:t>
            </a:r>
            <a:r>
              <a:rPr lang="en-US" sz="2400" dirty="0"/>
              <a:t>.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DB8F-699C-9214-F7CF-10961DB4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5" y="115410"/>
            <a:ext cx="4421080" cy="2306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1A64B-CA41-0ADB-212A-CBD93848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45" y="117643"/>
            <a:ext cx="4421080" cy="2304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0692F-E5AE-8A16-065A-A335B00EC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072" y="2739729"/>
            <a:ext cx="4483225" cy="23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7990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C22A90-2D39-3C57-E9E0-A42B6C7A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2" y="137587"/>
            <a:ext cx="4314548" cy="2300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33327-DD7A-2F69-380A-9DA6F8220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41" y="137587"/>
            <a:ext cx="4314547" cy="2300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649AE-EEF2-1E9A-B5D2-A1B50F90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041" y="2704922"/>
            <a:ext cx="4314549" cy="2300991"/>
          </a:xfrm>
          <a:prstGeom prst="rect">
            <a:avLst/>
          </a:prstGeom>
        </p:spPr>
      </p:pic>
      <p:sp>
        <p:nvSpPr>
          <p:cNvPr id="13" name="Google Shape;192;p37">
            <a:extLst>
              <a:ext uri="{FF2B5EF4-FFF2-40B4-BE49-F238E27FC236}">
                <a16:creationId xmlns:a16="http://schemas.microsoft.com/office/drawing/2014/main" id="{40D4D8D3-6C0F-D595-A6B8-3BD255AACC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1940" y="3104486"/>
            <a:ext cx="3821491" cy="1627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Recipe Detail Page</a:t>
            </a:r>
            <a:r>
              <a:rPr lang="vi-VN" sz="2400" b="1" dirty="0"/>
              <a:t> </a:t>
            </a:r>
            <a:r>
              <a:rPr lang="vi-VN" sz="2400" dirty="0"/>
              <a:t>s</a:t>
            </a:r>
            <a:r>
              <a:rPr lang="en-US" sz="2400" dirty="0" err="1"/>
              <a:t>hows</a:t>
            </a:r>
            <a:r>
              <a:rPr lang="en-US" sz="2400" dirty="0"/>
              <a:t> recipe image, ingredients, instructions, rating, and comment sections.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035429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FFE688-0E80-5F68-A6FC-08176121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159796"/>
            <a:ext cx="4341181" cy="2326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40394-9F82-A546-AD43-6990A83E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56" y="153766"/>
            <a:ext cx="4341181" cy="233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E3E64B-090F-BF55-6662-B8B56242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56" y="2657483"/>
            <a:ext cx="4341181" cy="2332251"/>
          </a:xfrm>
          <a:prstGeom prst="rect">
            <a:avLst/>
          </a:prstGeom>
        </p:spPr>
      </p:pic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18369EAD-966C-BF4E-797A-DB67E5D9B1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1940" y="3104487"/>
            <a:ext cx="3821491" cy="1281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/>
              <a:t>Login/Register</a:t>
            </a:r>
            <a:r>
              <a:rPr lang="en-US" sz="2400" b="1" dirty="0"/>
              <a:t> Page</a:t>
            </a:r>
            <a:r>
              <a:rPr lang="vi-VN" sz="2400" b="1" dirty="0"/>
              <a:t> </a:t>
            </a:r>
            <a:r>
              <a:rPr lang="vi-VN" sz="2400" dirty="0"/>
              <a:t>a</a:t>
            </a:r>
            <a:r>
              <a:rPr lang="en-US" sz="2400" dirty="0" err="1"/>
              <a:t>llows</a:t>
            </a:r>
            <a:r>
              <a:rPr lang="en-US" sz="2400" dirty="0"/>
              <a:t> users to log in or recover password.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907198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0510D5-15AD-1615-1399-0043EBB6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0" y="342533"/>
            <a:ext cx="4216893" cy="2365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8E1F2-CEEA-B12E-4194-A3BEE432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69" y="342533"/>
            <a:ext cx="4216894" cy="2365158"/>
          </a:xfrm>
          <a:prstGeom prst="rect">
            <a:avLst/>
          </a:prstGeom>
        </p:spPr>
      </p:pic>
      <p:sp>
        <p:nvSpPr>
          <p:cNvPr id="9" name="Google Shape;192;p37">
            <a:extLst>
              <a:ext uri="{FF2B5EF4-FFF2-40B4-BE49-F238E27FC236}">
                <a16:creationId xmlns:a16="http://schemas.microsoft.com/office/drawing/2014/main" id="{E9DF32CB-D52B-2459-1EC7-43FC19AEAC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71913" y="3290917"/>
            <a:ext cx="5000173" cy="952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Ranking Page</a:t>
            </a:r>
            <a:r>
              <a:rPr lang="vi-VN" sz="2400" b="1" dirty="0"/>
              <a:t> </a:t>
            </a:r>
            <a:r>
              <a:rPr lang="vi-VN" sz="2400" dirty="0"/>
              <a:t>d</a:t>
            </a:r>
            <a:r>
              <a:rPr lang="en-US" sz="2400" dirty="0" err="1"/>
              <a:t>isplays</a:t>
            </a:r>
            <a:r>
              <a:rPr lang="en-US" sz="2400" dirty="0"/>
              <a:t> a list of top-rated recipes based on user reviews.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8948218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2;p37">
            <a:extLst>
              <a:ext uri="{FF2B5EF4-FFF2-40B4-BE49-F238E27FC236}">
                <a16:creationId xmlns:a16="http://schemas.microsoft.com/office/drawing/2014/main" id="{0BC312CE-E8A4-AB8A-EAEA-085052D824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8717" y="3329126"/>
            <a:ext cx="5837580" cy="1331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Add New Recipe Page</a:t>
            </a:r>
            <a:r>
              <a:rPr lang="vi-VN" sz="2400" b="1" dirty="0"/>
              <a:t> </a:t>
            </a:r>
            <a:r>
              <a:rPr lang="vi-VN" sz="2400" dirty="0"/>
              <a:t>a</a:t>
            </a:r>
            <a:r>
              <a:rPr lang="en-US" sz="2400" dirty="0" err="1"/>
              <a:t>llows</a:t>
            </a:r>
            <a:r>
              <a:rPr lang="en-US" sz="2400" dirty="0"/>
              <a:t> users to create and share their own recipes by filling in details and uploading </a:t>
            </a:r>
            <a:r>
              <a:rPr lang="vi-VN" sz="2400" dirty="0"/>
              <a:t>images.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848D2-7D60-1AF6-1936-208EF447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17" y="277166"/>
            <a:ext cx="5837581" cy="28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780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Điện Thoại Di động Khung Hình ảnh PNG | Vector Và Các Tập Tin PSD | Tải Về  Miễn Phí Trên Pngtree">
            <a:extLst>
              <a:ext uri="{FF2B5EF4-FFF2-40B4-BE49-F238E27FC236}">
                <a16:creationId xmlns:a16="http://schemas.microsoft.com/office/drawing/2014/main" id="{7A1A6E7B-8E72-E241-3D72-A368465E9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588" y="124288"/>
            <a:ext cx="5128520" cy="512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A12EC-10E5-02D6-80A7-5C37287B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94" y="852256"/>
            <a:ext cx="1935332" cy="3444536"/>
          </a:xfrm>
          <a:prstGeom prst="rect">
            <a:avLst/>
          </a:prstGeom>
        </p:spPr>
      </p:pic>
      <p:sp>
        <p:nvSpPr>
          <p:cNvPr id="8" name="Google Shape;192;p37">
            <a:extLst>
              <a:ext uri="{FF2B5EF4-FFF2-40B4-BE49-F238E27FC236}">
                <a16:creationId xmlns:a16="http://schemas.microsoft.com/office/drawing/2014/main" id="{46F56446-DB22-24BA-6B59-73AF29ED1F8F}"/>
              </a:ext>
            </a:extLst>
          </p:cNvPr>
          <p:cNvSpPr txBox="1">
            <a:spLocks/>
          </p:cNvSpPr>
          <p:nvPr/>
        </p:nvSpPr>
        <p:spPr>
          <a:xfrm>
            <a:off x="564383" y="1332709"/>
            <a:ext cx="2596067" cy="4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2400" dirty="0"/>
              <a:t>Responsive design</a:t>
            </a:r>
            <a:endParaRPr lang="vi-V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39BD8-5985-2537-E572-935E7819A483}"/>
              </a:ext>
            </a:extLst>
          </p:cNvPr>
          <p:cNvSpPr txBox="1"/>
          <p:nvPr/>
        </p:nvSpPr>
        <p:spPr>
          <a:xfrm>
            <a:off x="483833" y="2026828"/>
            <a:ext cx="47495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naheim" panose="020B0604020202020204" charset="0"/>
              </a:rPr>
              <a:t>The website layout is optimized for both mobile and desktop, allowing users to easily view and follow recipes anytime, anywhere.</a:t>
            </a:r>
          </a:p>
        </p:txBody>
      </p:sp>
    </p:spTree>
    <p:extLst>
      <p:ext uri="{BB962C8B-B14F-4D97-AF65-F5344CB8AC3E}">
        <p14:creationId xmlns:p14="http://schemas.microsoft.com/office/powerpoint/2010/main" val="55448324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63"/>
          <p:cNvPicPr preferRelativeResize="0"/>
          <p:nvPr/>
        </p:nvPicPr>
        <p:blipFill rotWithShape="1">
          <a:blip r:embed="rId3">
            <a:alphaModFix/>
          </a:blip>
          <a:srcRect t="62499"/>
          <a:stretch/>
        </p:blipFill>
        <p:spPr>
          <a:xfrm>
            <a:off x="0" y="3214625"/>
            <a:ext cx="9144000" cy="19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3"/>
          <p:cNvSpPr txBox="1">
            <a:spLocks noGrp="1"/>
          </p:cNvSpPr>
          <p:nvPr>
            <p:ph type="title"/>
          </p:nvPr>
        </p:nvSpPr>
        <p:spPr>
          <a:xfrm flipH="1">
            <a:off x="1605000" y="2478441"/>
            <a:ext cx="593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Conclusion &amp; Future Development</a:t>
            </a:r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 idx="2"/>
          </p:nvPr>
        </p:nvSpPr>
        <p:spPr>
          <a:xfrm flipH="1">
            <a:off x="3639000" y="429449"/>
            <a:ext cx="18660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720000" y="538675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Have Done</a:t>
            </a:r>
            <a:endParaRPr dirty="0"/>
          </a:p>
        </p:txBody>
      </p:sp>
      <p:grpSp>
        <p:nvGrpSpPr>
          <p:cNvPr id="330" name="Google Shape;330;p43"/>
          <p:cNvGrpSpPr/>
          <p:nvPr/>
        </p:nvGrpSpPr>
        <p:grpSpPr>
          <a:xfrm>
            <a:off x="3454419" y="5322921"/>
            <a:ext cx="114944" cy="81856"/>
            <a:chOff x="-59015625" y="1993850"/>
            <a:chExt cx="144950" cy="103225"/>
          </a:xfrm>
        </p:grpSpPr>
        <p:sp>
          <p:nvSpPr>
            <p:cNvPr id="331" name="Google Shape;331;p43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3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43"/>
          <p:cNvSpPr txBox="1"/>
          <p:nvPr/>
        </p:nvSpPr>
        <p:spPr>
          <a:xfrm flipH="1">
            <a:off x="-187493" y="3270163"/>
            <a:ext cx="3006136" cy="66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✅</a:t>
            </a:r>
            <a:r>
              <a:rPr lang="en-US" sz="1600" dirty="0">
                <a:latin typeface="Anaheim" panose="020B0604020202020204" charset="0"/>
              </a:rPr>
              <a:t>Developed the user interface for a recipe-sharing website.</a:t>
            </a:r>
            <a:endParaRPr lang="vi-VN" sz="1600" dirty="0">
              <a:latin typeface="Anaheim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sz="1200" dirty="0">
              <a:solidFill>
                <a:schemeClr val="dk1"/>
              </a:solidFill>
              <a:latin typeface="Anaheim" panose="020B0604020202020204" charset="0"/>
              <a:ea typeface="Titan One"/>
              <a:cs typeface="Titan One"/>
              <a:sym typeface="Titan One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 flipH="1">
            <a:off x="3085345" y="3183115"/>
            <a:ext cx="2919018" cy="95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✅ </a:t>
            </a:r>
            <a:r>
              <a:rPr lang="en-US" sz="1600" dirty="0">
                <a:latin typeface="Anaheim" panose="020B0604020202020204" charset="0"/>
              </a:rPr>
              <a:t>Completed core features:</a:t>
            </a:r>
            <a:r>
              <a:rPr lang="vi-VN" sz="1600" dirty="0">
                <a:latin typeface="Anaheim" panose="020B0604020202020204" charset="0"/>
              </a:rPr>
              <a:t> User registration &amp; login, recipe search, recipe detail display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sz="1600" dirty="0">
              <a:solidFill>
                <a:srgbClr val="434343"/>
              </a:solidFill>
              <a:latin typeface="Anaheim" panose="020B0604020202020204" charset="0"/>
              <a:ea typeface="Anaheim"/>
              <a:cs typeface="Anaheim"/>
              <a:sym typeface="Anaheim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 flipH="1">
            <a:off x="6702532" y="3183115"/>
            <a:ext cx="2143200" cy="68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✅ </a:t>
            </a:r>
            <a:r>
              <a:rPr lang="vi-VN" sz="1600" dirty="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Friendly and easy to use interface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sz="1600" dirty="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Anaheim" panose="020B0604020202020204" charset="0"/>
              <a:ea typeface="Anaheim"/>
              <a:cs typeface="Anaheim"/>
              <a:sym typeface="Anaheim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 flipH="1">
            <a:off x="990075" y="2423104"/>
            <a:ext cx="651000" cy="61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01</a:t>
            </a:r>
            <a:endParaRPr sz="2500" dirty="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 flipH="1">
            <a:off x="4220944" y="2423419"/>
            <a:ext cx="651000" cy="61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02</a:t>
            </a:r>
            <a:endParaRPr sz="2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348" name="Google Shape;348;p43"/>
          <p:cNvSpPr txBox="1"/>
          <p:nvPr/>
        </p:nvSpPr>
        <p:spPr>
          <a:xfrm flipH="1">
            <a:off x="7451932" y="2423440"/>
            <a:ext cx="651000" cy="61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rPr>
              <a:t>03</a:t>
            </a:r>
            <a:endParaRPr sz="2500">
              <a:solidFill>
                <a:schemeClr val="dk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cxnSp>
        <p:nvCxnSpPr>
          <p:cNvPr id="349" name="Google Shape;349;p43"/>
          <p:cNvCxnSpPr>
            <a:stCxn id="346" idx="1"/>
            <a:endCxn id="347" idx="3"/>
          </p:cNvCxnSpPr>
          <p:nvPr/>
        </p:nvCxnSpPr>
        <p:spPr>
          <a:xfrm>
            <a:off x="1641075" y="2728354"/>
            <a:ext cx="2579869" cy="31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43"/>
          <p:cNvCxnSpPr>
            <a:stCxn id="347" idx="1"/>
            <a:endCxn id="348" idx="3"/>
          </p:cNvCxnSpPr>
          <p:nvPr/>
        </p:nvCxnSpPr>
        <p:spPr>
          <a:xfrm>
            <a:off x="4871944" y="2728669"/>
            <a:ext cx="2579988" cy="2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 l="21383" t="8941" r="19807" b="6784"/>
          <a:stretch/>
        </p:blipFill>
        <p:spPr>
          <a:xfrm>
            <a:off x="841150" y="1540360"/>
            <a:ext cx="948850" cy="66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 rotWithShape="1">
          <a:blip r:embed="rId4">
            <a:alphaModFix/>
          </a:blip>
          <a:srcRect l="31788" r="34533"/>
          <a:stretch/>
        </p:blipFill>
        <p:spPr>
          <a:xfrm rot="-5400138">
            <a:off x="4184917" y="1282151"/>
            <a:ext cx="719875" cy="10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 rotWithShape="1">
          <a:blip r:embed="rId5">
            <a:alphaModFix/>
          </a:blip>
          <a:srcRect l="30330" r="25661"/>
          <a:stretch/>
        </p:blipFill>
        <p:spPr>
          <a:xfrm>
            <a:off x="7394531" y="1322959"/>
            <a:ext cx="759394" cy="838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43"/>
          <p:cNvCxnSpPr>
            <a:stCxn id="346" idx="0"/>
            <a:endCxn id="351" idx="2"/>
          </p:cNvCxnSpPr>
          <p:nvPr/>
        </p:nvCxnSpPr>
        <p:spPr>
          <a:xfrm flipV="1">
            <a:off x="1315575" y="2201029"/>
            <a:ext cx="0" cy="2220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43"/>
          <p:cNvCxnSpPr>
            <a:stCxn id="347" idx="0"/>
            <a:endCxn id="352" idx="1"/>
          </p:cNvCxnSpPr>
          <p:nvPr/>
        </p:nvCxnSpPr>
        <p:spPr>
          <a:xfrm rot="10800000">
            <a:off x="4544944" y="2161519"/>
            <a:ext cx="1500" cy="261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3"/>
          <p:cNvCxnSpPr>
            <a:stCxn id="348" idx="0"/>
            <a:endCxn id="353" idx="2"/>
          </p:cNvCxnSpPr>
          <p:nvPr/>
        </p:nvCxnSpPr>
        <p:spPr>
          <a:xfrm rot="10800000">
            <a:off x="7774132" y="2161540"/>
            <a:ext cx="3300" cy="261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7" name="Google Shape;357;p43"/>
          <p:cNvPicPr preferRelativeResize="0"/>
          <p:nvPr/>
        </p:nvPicPr>
        <p:blipFill rotWithShape="1">
          <a:blip r:embed="rId6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4">
            <a:alphaModFix/>
          </a:blip>
          <a:srcRect l="38702" t="1998" r="53316" b="82473"/>
          <a:stretch/>
        </p:blipFill>
        <p:spPr>
          <a:xfrm>
            <a:off x="1632653" y="1587450"/>
            <a:ext cx="488026" cy="4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4">
            <a:alphaModFix/>
          </a:blip>
          <a:srcRect l="66524" t="-2360" r="20411" b="72098"/>
          <a:stretch/>
        </p:blipFill>
        <p:spPr>
          <a:xfrm rot="-1293729">
            <a:off x="1182700" y="1085685"/>
            <a:ext cx="758405" cy="85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 rotWithShape="1">
          <a:blip r:embed="rId4">
            <a:alphaModFix/>
          </a:blip>
          <a:srcRect l="26244" t="3222" r="60691" b="66515"/>
          <a:stretch/>
        </p:blipFill>
        <p:spPr>
          <a:xfrm rot="10228976">
            <a:off x="6764249" y="1201087"/>
            <a:ext cx="569876" cy="64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 rotWithShape="1">
          <a:blip r:embed="rId4">
            <a:alphaModFix/>
          </a:blip>
          <a:srcRect l="38702" t="1998" r="53316" b="82473"/>
          <a:stretch/>
        </p:blipFill>
        <p:spPr>
          <a:xfrm>
            <a:off x="7179125" y="952075"/>
            <a:ext cx="488026" cy="4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1267500" y="882472"/>
            <a:ext cx="6609000" cy="935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Future Development</a:t>
            </a:r>
            <a:endParaRPr sz="480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 idx="15"/>
          </p:nvPr>
        </p:nvSpPr>
        <p:spPr>
          <a:xfrm>
            <a:off x="720000" y="538675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1602300" y="1810350"/>
            <a:ext cx="215194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Introduction</a:t>
            </a:r>
            <a:endParaRPr dirty="0"/>
          </a:p>
        </p:txBody>
      </p:sp>
      <p:sp>
        <p:nvSpPr>
          <p:cNvPr id="167" name="Google Shape;167;p35"/>
          <p:cNvSpPr txBox="1">
            <a:spLocks noGrp="1"/>
          </p:cNvSpPr>
          <p:nvPr>
            <p:ph type="title" idx="2"/>
          </p:nvPr>
        </p:nvSpPr>
        <p:spPr>
          <a:xfrm>
            <a:off x="5861694" y="1814097"/>
            <a:ext cx="242737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Features</a:t>
            </a:r>
            <a:endParaRPr dirty="0"/>
          </a:p>
        </p:txBody>
      </p:sp>
      <p:sp>
        <p:nvSpPr>
          <p:cNvPr id="169" name="Google Shape;169;p35"/>
          <p:cNvSpPr txBox="1">
            <a:spLocks noGrp="1"/>
          </p:cNvSpPr>
          <p:nvPr>
            <p:ph type="title" idx="4"/>
          </p:nvPr>
        </p:nvSpPr>
        <p:spPr>
          <a:xfrm>
            <a:off x="1602294" y="3412475"/>
            <a:ext cx="225949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 Design Overview</a:t>
            </a:r>
          </a:p>
        </p:txBody>
      </p:sp>
      <p:sp>
        <p:nvSpPr>
          <p:cNvPr id="170" name="Google Shape;170;p35"/>
          <p:cNvSpPr txBox="1">
            <a:spLocks noGrp="1"/>
          </p:cNvSpPr>
          <p:nvPr>
            <p:ph type="title" idx="6"/>
          </p:nvPr>
        </p:nvSpPr>
        <p:spPr>
          <a:xfrm>
            <a:off x="5861694" y="3170194"/>
            <a:ext cx="3207965" cy="1012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&amp; Future Development</a:t>
            </a:r>
            <a:endParaRPr dirty="0"/>
          </a:p>
        </p:txBody>
      </p:sp>
      <p:sp>
        <p:nvSpPr>
          <p:cNvPr id="172" name="Google Shape;172;p35"/>
          <p:cNvSpPr txBox="1">
            <a:spLocks noGrp="1"/>
          </p:cNvSpPr>
          <p:nvPr>
            <p:ph type="title" idx="8"/>
          </p:nvPr>
        </p:nvSpPr>
        <p:spPr>
          <a:xfrm>
            <a:off x="716800" y="1676400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title" idx="9"/>
          </p:nvPr>
        </p:nvSpPr>
        <p:spPr>
          <a:xfrm>
            <a:off x="710700" y="32785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title" idx="14"/>
          </p:nvPr>
        </p:nvSpPr>
        <p:spPr>
          <a:xfrm>
            <a:off x="4970100" y="3278525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title" idx="13"/>
          </p:nvPr>
        </p:nvSpPr>
        <p:spPr>
          <a:xfrm>
            <a:off x="4970100" y="1676400"/>
            <a:ext cx="8154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76" name="Google Shape;176;p35"/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5"/>
          <p:cNvPicPr preferRelativeResize="0"/>
          <p:nvPr/>
        </p:nvPicPr>
        <p:blipFill rotWithShape="1">
          <a:blip r:embed="rId4">
            <a:alphaModFix/>
          </a:blip>
          <a:srcRect l="37061" r="36094"/>
          <a:stretch/>
        </p:blipFill>
        <p:spPr>
          <a:xfrm flipH="1">
            <a:off x="7899400" y="3593200"/>
            <a:ext cx="1414800" cy="25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>
            <a:spLocks noGrp="1"/>
          </p:cNvSpPr>
          <p:nvPr>
            <p:ph type="title" idx="2"/>
          </p:nvPr>
        </p:nvSpPr>
        <p:spPr>
          <a:xfrm>
            <a:off x="3574945" y="182220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Use AI</a:t>
            </a:r>
            <a:endParaRPr sz="2000" dirty="0"/>
          </a:p>
        </p:txBody>
      </p:sp>
      <p:sp>
        <p:nvSpPr>
          <p:cNvPr id="466" name="Google Shape;466;p48"/>
          <p:cNvSpPr txBox="1">
            <a:spLocks noGrp="1"/>
          </p:cNvSpPr>
          <p:nvPr>
            <p:ph type="subTitle" idx="3"/>
          </p:nvPr>
        </p:nvSpPr>
        <p:spPr>
          <a:xfrm>
            <a:off x="3487755" y="2327872"/>
            <a:ext cx="2176112" cy="606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suggest recipes based on ingredients users have</a:t>
            </a:r>
            <a:endParaRPr dirty="0"/>
          </a:p>
        </p:txBody>
      </p:sp>
      <p:sp>
        <p:nvSpPr>
          <p:cNvPr id="467" name="Google Shape;467;p48"/>
          <p:cNvSpPr txBox="1">
            <a:spLocks noGrp="1"/>
          </p:cNvSpPr>
          <p:nvPr>
            <p:ph type="subTitle" idx="9"/>
          </p:nvPr>
        </p:nvSpPr>
        <p:spPr>
          <a:xfrm>
            <a:off x="6120702" y="2410941"/>
            <a:ext cx="2864763" cy="830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/>
              <a:t>Display calories, macros, and other health data per recipe.</a:t>
            </a:r>
          </a:p>
        </p:txBody>
      </p:sp>
      <p:sp>
        <p:nvSpPr>
          <p:cNvPr id="468" name="Google Shape;468;p48"/>
          <p:cNvSpPr txBox="1">
            <a:spLocks noGrp="1"/>
          </p:cNvSpPr>
          <p:nvPr>
            <p:ph type="title" idx="15"/>
          </p:nvPr>
        </p:nvSpPr>
        <p:spPr>
          <a:xfrm>
            <a:off x="723811" y="396603"/>
            <a:ext cx="77040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Development</a:t>
            </a:r>
            <a:endParaRPr dirty="0"/>
          </a:p>
        </p:txBody>
      </p:sp>
      <p:sp>
        <p:nvSpPr>
          <p:cNvPr id="469" name="Google Shape;469;p48"/>
          <p:cNvSpPr txBox="1">
            <a:spLocks noGrp="1"/>
          </p:cNvSpPr>
          <p:nvPr>
            <p:ph type="title" idx="4"/>
          </p:nvPr>
        </p:nvSpPr>
        <p:spPr>
          <a:xfrm>
            <a:off x="129501" y="3844008"/>
            <a:ext cx="292282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M</a:t>
            </a:r>
            <a:r>
              <a:rPr lang="en-US" sz="2000" dirty="0" err="1"/>
              <a:t>ulti</a:t>
            </a:r>
            <a:r>
              <a:rPr lang="en-US" sz="2000" dirty="0"/>
              <a:t>-language support</a:t>
            </a:r>
            <a:endParaRPr sz="2000" dirty="0"/>
          </a:p>
        </p:txBody>
      </p:sp>
      <p:sp>
        <p:nvSpPr>
          <p:cNvPr id="470" name="Google Shape;470;p48"/>
          <p:cNvSpPr txBox="1">
            <a:spLocks noGrp="1"/>
          </p:cNvSpPr>
          <p:nvPr>
            <p:ph type="subTitle" idx="1"/>
          </p:nvPr>
        </p:nvSpPr>
        <p:spPr>
          <a:xfrm>
            <a:off x="656000" y="248885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For step-by-step cooking instructions</a:t>
            </a:r>
            <a:endParaRPr dirty="0"/>
          </a:p>
        </p:txBody>
      </p:sp>
      <p:sp>
        <p:nvSpPr>
          <p:cNvPr id="471" name="Google Shape;471;p48"/>
          <p:cNvSpPr txBox="1">
            <a:spLocks noGrp="1"/>
          </p:cNvSpPr>
          <p:nvPr>
            <p:ph type="subTitle" idx="5"/>
          </p:nvPr>
        </p:nvSpPr>
        <p:spPr>
          <a:xfrm>
            <a:off x="597915" y="446739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reach more users globally</a:t>
            </a:r>
            <a:endParaRPr dirty="0"/>
          </a:p>
        </p:txBody>
      </p:sp>
      <p:sp>
        <p:nvSpPr>
          <p:cNvPr id="472" name="Google Shape;472;p48"/>
          <p:cNvSpPr txBox="1">
            <a:spLocks noGrp="1"/>
          </p:cNvSpPr>
          <p:nvPr>
            <p:ph type="title" idx="6"/>
          </p:nvPr>
        </p:nvSpPr>
        <p:spPr>
          <a:xfrm>
            <a:off x="3338853" y="3841482"/>
            <a:ext cx="247391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Classify recipes by skill level</a:t>
            </a:r>
            <a:endParaRPr sz="2800" dirty="0"/>
          </a:p>
        </p:txBody>
      </p:sp>
      <p:sp>
        <p:nvSpPr>
          <p:cNvPr id="473" name="Google Shape;473;p48"/>
          <p:cNvSpPr txBox="1">
            <a:spLocks noGrp="1"/>
          </p:cNvSpPr>
          <p:nvPr>
            <p:ph type="subTitle" idx="7"/>
          </p:nvPr>
        </p:nvSpPr>
        <p:spPr>
          <a:xfrm>
            <a:off x="3582811" y="446739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beginner, intermediate, advanced</a:t>
            </a:r>
            <a:endParaRPr dirty="0"/>
          </a:p>
        </p:txBody>
      </p:sp>
      <p:sp>
        <p:nvSpPr>
          <p:cNvPr id="474" name="Google Shape;474;p48"/>
          <p:cNvSpPr txBox="1">
            <a:spLocks noGrp="1"/>
          </p:cNvSpPr>
          <p:nvPr>
            <p:ph type="title" idx="8"/>
          </p:nvPr>
        </p:nvSpPr>
        <p:spPr>
          <a:xfrm>
            <a:off x="6272029" y="1902889"/>
            <a:ext cx="243769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Add nutrition info</a:t>
            </a:r>
            <a:endParaRPr sz="2800" dirty="0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215049" y="1902889"/>
            <a:ext cx="275173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b="1" dirty="0"/>
              <a:t>Integrate video tutorials</a:t>
            </a:r>
            <a:endParaRPr sz="2000" dirty="0"/>
          </a:p>
        </p:txBody>
      </p:sp>
      <p:sp>
        <p:nvSpPr>
          <p:cNvPr id="476" name="Google Shape;476;p48"/>
          <p:cNvSpPr txBox="1">
            <a:spLocks noGrp="1"/>
          </p:cNvSpPr>
          <p:nvPr>
            <p:ph type="title" idx="13"/>
          </p:nvPr>
        </p:nvSpPr>
        <p:spPr>
          <a:xfrm>
            <a:off x="6232084" y="3841748"/>
            <a:ext cx="264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Allow to save favorite recipes</a:t>
            </a:r>
            <a:endParaRPr sz="2800" dirty="0"/>
          </a:p>
        </p:txBody>
      </p:sp>
      <p:sp>
        <p:nvSpPr>
          <p:cNvPr id="477" name="Google Shape;477;p48"/>
          <p:cNvSpPr txBox="1">
            <a:spLocks noGrp="1"/>
          </p:cNvSpPr>
          <p:nvPr>
            <p:ph type="subTitle" idx="14"/>
          </p:nvPr>
        </p:nvSpPr>
        <p:spPr>
          <a:xfrm>
            <a:off x="6497874" y="4467394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quick access later</a:t>
            </a:r>
            <a:endParaRPr dirty="0"/>
          </a:p>
        </p:txBody>
      </p:sp>
      <p:pic>
        <p:nvPicPr>
          <p:cNvPr id="478" name="Google Shape;478;p48"/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029D91-CFEC-1D2A-56FE-5D3F6917ECD7}"/>
              </a:ext>
            </a:extLst>
          </p:cNvPr>
          <p:cNvSpPr txBox="1"/>
          <p:nvPr/>
        </p:nvSpPr>
        <p:spPr>
          <a:xfrm>
            <a:off x="1159648" y="961778"/>
            <a:ext cx="978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DCF38-2F81-1E75-1CDC-E299C281F65D}"/>
              </a:ext>
            </a:extLst>
          </p:cNvPr>
          <p:cNvSpPr txBox="1"/>
          <p:nvPr/>
        </p:nvSpPr>
        <p:spPr>
          <a:xfrm>
            <a:off x="4086459" y="1017775"/>
            <a:ext cx="978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🤖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CF2049-8D86-8F19-7AF8-AE7FAC58377F}"/>
              </a:ext>
            </a:extLst>
          </p:cNvPr>
          <p:cNvSpPr txBox="1"/>
          <p:nvPr/>
        </p:nvSpPr>
        <p:spPr>
          <a:xfrm>
            <a:off x="1089932" y="2973652"/>
            <a:ext cx="1001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DAF69-8904-2E88-D1FE-90159CCC121F}"/>
              </a:ext>
            </a:extLst>
          </p:cNvPr>
          <p:cNvSpPr txBox="1"/>
          <p:nvPr/>
        </p:nvSpPr>
        <p:spPr>
          <a:xfrm>
            <a:off x="4063196" y="2969047"/>
            <a:ext cx="1001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🧑‍🍳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1ACDB-A8AB-0284-AC9F-223079CA2262}"/>
              </a:ext>
            </a:extLst>
          </p:cNvPr>
          <p:cNvSpPr txBox="1"/>
          <p:nvPr/>
        </p:nvSpPr>
        <p:spPr>
          <a:xfrm>
            <a:off x="7052101" y="2969046"/>
            <a:ext cx="1001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❤️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82382-938C-BB23-E384-46B2C3B92BC1}"/>
              </a:ext>
            </a:extLst>
          </p:cNvPr>
          <p:cNvSpPr txBox="1"/>
          <p:nvPr/>
        </p:nvSpPr>
        <p:spPr>
          <a:xfrm>
            <a:off x="7005647" y="1024530"/>
            <a:ext cx="9787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🍎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91;p67">
            <a:extLst>
              <a:ext uri="{FF2B5EF4-FFF2-40B4-BE49-F238E27FC236}">
                <a16:creationId xmlns:a16="http://schemas.microsoft.com/office/drawing/2014/main" id="{A5CEDC2E-7351-FCCC-CB78-312CC3B18B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7100"/>
          <a:stretch/>
        </p:blipFill>
        <p:spPr>
          <a:xfrm>
            <a:off x="0" y="0"/>
            <a:ext cx="20938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90;p67">
            <a:extLst>
              <a:ext uri="{FF2B5EF4-FFF2-40B4-BE49-F238E27FC236}">
                <a16:creationId xmlns:a16="http://schemas.microsoft.com/office/drawing/2014/main" id="{12A1156F-6146-9143-46F7-334DBCF6E8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2379"/>
          <a:stretch/>
        </p:blipFill>
        <p:spPr>
          <a:xfrm>
            <a:off x="7532800" y="0"/>
            <a:ext cx="16112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88;p67">
            <a:extLst>
              <a:ext uri="{FF2B5EF4-FFF2-40B4-BE49-F238E27FC236}">
                <a16:creationId xmlns:a16="http://schemas.microsoft.com/office/drawing/2014/main" id="{915C71AA-677E-DF10-E2FF-BAB7803AA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350" y="1129984"/>
            <a:ext cx="48093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tx1"/>
                </a:solidFill>
              </a:rPr>
              <a:t>THANKS!</a:t>
            </a:r>
            <a:endParaRPr sz="8000" dirty="0">
              <a:solidFill>
                <a:schemeClr val="tx1"/>
              </a:solidFill>
            </a:endParaRPr>
          </a:p>
        </p:txBody>
      </p:sp>
      <p:pic>
        <p:nvPicPr>
          <p:cNvPr id="9" name="Google Shape;185;p36">
            <a:extLst>
              <a:ext uri="{FF2B5EF4-FFF2-40B4-BE49-F238E27FC236}">
                <a16:creationId xmlns:a16="http://schemas.microsoft.com/office/drawing/2014/main" id="{EC24E953-0073-BE98-4731-09A9617486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021" r="39455"/>
          <a:stretch/>
        </p:blipFill>
        <p:spPr>
          <a:xfrm>
            <a:off x="4944375" y="2702952"/>
            <a:ext cx="2310350" cy="24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46;p45">
            <a:extLst>
              <a:ext uri="{FF2B5EF4-FFF2-40B4-BE49-F238E27FC236}">
                <a16:creationId xmlns:a16="http://schemas.microsoft.com/office/drawing/2014/main" id="{7D881791-05F1-08C6-37CF-83DFAFD986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8253" r="53744"/>
          <a:stretch/>
        </p:blipFill>
        <p:spPr>
          <a:xfrm rot="2848435" flipH="1">
            <a:off x="2649125" y="2988065"/>
            <a:ext cx="1401272" cy="1750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58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>
            <a:spLocks noGrp="1"/>
          </p:cNvSpPr>
          <p:nvPr>
            <p:ph type="title"/>
          </p:nvPr>
        </p:nvSpPr>
        <p:spPr>
          <a:xfrm>
            <a:off x="716800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Introduction</a:t>
            </a:r>
            <a:endParaRPr dirty="0"/>
          </a:p>
        </p:txBody>
      </p:sp>
      <p:sp>
        <p:nvSpPr>
          <p:cNvPr id="191" name="Google Shape;191;p37"/>
          <p:cNvSpPr txBox="1">
            <a:spLocks noGrp="1"/>
          </p:cNvSpPr>
          <p:nvPr>
            <p:ph type="title" idx="2"/>
          </p:nvPr>
        </p:nvSpPr>
        <p:spPr>
          <a:xfrm>
            <a:off x="716800" y="1213725"/>
            <a:ext cx="18660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716800" y="4129175"/>
            <a:ext cx="3186127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/>
              <a:t>Cooking recipe sharing Website</a:t>
            </a:r>
            <a:endParaRPr dirty="0"/>
          </a:p>
        </p:txBody>
      </p:sp>
      <p:pic>
        <p:nvPicPr>
          <p:cNvPr id="193" name="Google Shape;193;p37"/>
          <p:cNvPicPr preferRelativeResize="0"/>
          <p:nvPr/>
        </p:nvPicPr>
        <p:blipFill rotWithShape="1">
          <a:blip r:embed="rId3">
            <a:alphaModFix/>
          </a:blip>
          <a:srcRect l="58717" t="3888" r="5583" b="36658"/>
          <a:stretch/>
        </p:blipFill>
        <p:spPr>
          <a:xfrm>
            <a:off x="5683750" y="0"/>
            <a:ext cx="3460250" cy="324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4457063C-FA54-53C0-5B9B-9DA93FAF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lebrating World Food Day | The George Institute for Global Health">
            <a:extLst>
              <a:ext uri="{FF2B5EF4-FFF2-40B4-BE49-F238E27FC236}">
                <a16:creationId xmlns:a16="http://schemas.microsoft.com/office/drawing/2014/main" id="{9C478F75-2367-5BAE-6B4D-CE92D62D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" y="282078"/>
            <a:ext cx="4671453" cy="24978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ợi ích không ngờ trong chuyện nội trợ cuối năm khi bảo quản thực phẩm đúng  cách | Báo Dân trí">
            <a:extLst>
              <a:ext uri="{FF2B5EF4-FFF2-40B4-BE49-F238E27FC236}">
                <a16:creationId xmlns:a16="http://schemas.microsoft.com/office/drawing/2014/main" id="{160945EC-7C87-BE9B-BB91-E23E3EA9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768" y="1666695"/>
            <a:ext cx="3793273" cy="28449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2;p37">
            <a:extLst>
              <a:ext uri="{FF2B5EF4-FFF2-40B4-BE49-F238E27FC236}">
                <a16:creationId xmlns:a16="http://schemas.microsoft.com/office/drawing/2014/main" id="{DD0EA340-D821-4DBB-1397-B13D17B57A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2033" y="3325497"/>
            <a:ext cx="3869967" cy="864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Many people love cooking, but they have difficulty finding</a:t>
            </a:r>
            <a:r>
              <a:rPr lang="vi-VN" sz="2000" dirty="0"/>
              <a:t> </a:t>
            </a:r>
            <a:r>
              <a:rPr lang="en-US" sz="2000" dirty="0"/>
              <a:t>recipes.</a:t>
            </a:r>
            <a:endParaRPr sz="2000" dirty="0"/>
          </a:p>
        </p:txBody>
      </p:sp>
      <p:pic>
        <p:nvPicPr>
          <p:cNvPr id="9" name="Google Shape;185;p36">
            <a:extLst>
              <a:ext uri="{FF2B5EF4-FFF2-40B4-BE49-F238E27FC236}">
                <a16:creationId xmlns:a16="http://schemas.microsoft.com/office/drawing/2014/main" id="{9EC727B5-4311-CB88-722C-159D116305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4021" r="39455"/>
          <a:stretch/>
        </p:blipFill>
        <p:spPr>
          <a:xfrm>
            <a:off x="7012814" y="3218707"/>
            <a:ext cx="2310350" cy="2413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851323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09476B24-06AC-A67D-7C17-33DD7CA9A9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29644" y="1815333"/>
            <a:ext cx="3443839" cy="1512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goal is to create a cooking website that makes it easy for users to discover and follow recipes.</a:t>
            </a:r>
            <a:endParaRPr sz="2000" dirty="0"/>
          </a:p>
        </p:txBody>
      </p:sp>
      <p:pic>
        <p:nvPicPr>
          <p:cNvPr id="16" name="Picture 15" descr="A logo with a chef hat&#10;&#10;Description automatically generated">
            <a:extLst>
              <a:ext uri="{FF2B5EF4-FFF2-40B4-BE49-F238E27FC236}">
                <a16:creationId xmlns:a16="http://schemas.microsoft.com/office/drawing/2014/main" id="{6EE86134-78A0-8BB9-A0CE-48C0D5D2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71" y="568967"/>
            <a:ext cx="4076587" cy="40765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717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0"/>
            </a:gs>
            <a:gs pos="100000">
              <a:srgbClr val="FABF5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 flipH="1">
            <a:off x="3352565" y="30910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Main Features </a:t>
            </a:r>
            <a:endParaRPr dirty="0"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 idx="2"/>
          </p:nvPr>
        </p:nvSpPr>
        <p:spPr>
          <a:xfrm flipH="1">
            <a:off x="6554165" y="1213725"/>
            <a:ext cx="18660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l="58717" t="3888" r="5583" b="36658"/>
          <a:stretch/>
        </p:blipFill>
        <p:spPr>
          <a:xfrm flipH="1">
            <a:off x="-1122" y="0"/>
            <a:ext cx="3460250" cy="324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2;p37">
            <a:extLst>
              <a:ext uri="{FF2B5EF4-FFF2-40B4-BE49-F238E27FC236}">
                <a16:creationId xmlns:a16="http://schemas.microsoft.com/office/drawing/2014/main" id="{33AFC177-7B5B-EA4F-4351-1D450D68F62A}"/>
              </a:ext>
            </a:extLst>
          </p:cNvPr>
          <p:cNvSpPr txBox="1">
            <a:spLocks/>
          </p:cNvSpPr>
          <p:nvPr/>
        </p:nvSpPr>
        <p:spPr>
          <a:xfrm>
            <a:off x="5234038" y="4129175"/>
            <a:ext cx="3186127" cy="4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vi-VN" dirty="0"/>
              <a:t>Cooking recipe sharing Website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2;p37">
            <a:extLst>
              <a:ext uri="{FF2B5EF4-FFF2-40B4-BE49-F238E27FC236}">
                <a16:creationId xmlns:a16="http://schemas.microsoft.com/office/drawing/2014/main" id="{AC806CF9-F8FE-C02F-96B5-2E91AA45ED04}"/>
              </a:ext>
            </a:extLst>
          </p:cNvPr>
          <p:cNvSpPr txBox="1">
            <a:spLocks/>
          </p:cNvSpPr>
          <p:nvPr/>
        </p:nvSpPr>
        <p:spPr>
          <a:xfrm>
            <a:off x="972757" y="356165"/>
            <a:ext cx="6990513" cy="51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2400" b="1" dirty="0"/>
              <a:t>Main Features – User Account and Interaction</a:t>
            </a:r>
            <a:endParaRPr lang="vi-VN" sz="2400" b="1" dirty="0"/>
          </a:p>
        </p:txBody>
      </p:sp>
      <p:pic>
        <p:nvPicPr>
          <p:cNvPr id="6" name="Google Shape;176;p35">
            <a:extLst>
              <a:ext uri="{FF2B5EF4-FFF2-40B4-BE49-F238E27FC236}">
                <a16:creationId xmlns:a16="http://schemas.microsoft.com/office/drawing/2014/main" id="{4D9EB2A0-C6FF-B552-2073-82EB9CAE8E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E93BB348-D141-173D-4EEA-05FD88B78762}"/>
              </a:ext>
            </a:extLst>
          </p:cNvPr>
          <p:cNvSpPr txBox="1">
            <a:spLocks/>
          </p:cNvSpPr>
          <p:nvPr/>
        </p:nvSpPr>
        <p:spPr>
          <a:xfrm>
            <a:off x="440950" y="1180580"/>
            <a:ext cx="2814221" cy="4324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/>
            <a:r>
              <a:rPr lang="en-US" dirty="0"/>
              <a:t>User Registration &amp; Login</a:t>
            </a:r>
            <a:r>
              <a:rPr lang="vi-VN" dirty="0"/>
              <a:t>   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53BC1-E055-5576-342E-C18A6303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1" y="1923619"/>
            <a:ext cx="4182988" cy="2692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49D3D8-8BBA-E657-9A82-0B93AC753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090" y="1923618"/>
            <a:ext cx="4182989" cy="2692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488094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9D3AA-61E6-4212-07D5-54612819B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2;p37">
            <a:extLst>
              <a:ext uri="{FF2B5EF4-FFF2-40B4-BE49-F238E27FC236}">
                <a16:creationId xmlns:a16="http://schemas.microsoft.com/office/drawing/2014/main" id="{A473F222-21EA-80ED-7E3E-D963901D57A6}"/>
              </a:ext>
            </a:extLst>
          </p:cNvPr>
          <p:cNvSpPr txBox="1">
            <a:spLocks/>
          </p:cNvSpPr>
          <p:nvPr/>
        </p:nvSpPr>
        <p:spPr>
          <a:xfrm>
            <a:off x="972757" y="356165"/>
            <a:ext cx="6990513" cy="51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2400" b="1" dirty="0"/>
              <a:t>Main Features – User Account and Interaction</a:t>
            </a:r>
            <a:endParaRPr lang="vi-VN" sz="2400" b="1" dirty="0"/>
          </a:p>
        </p:txBody>
      </p:sp>
      <p:pic>
        <p:nvPicPr>
          <p:cNvPr id="6" name="Google Shape;176;p35">
            <a:extLst>
              <a:ext uri="{FF2B5EF4-FFF2-40B4-BE49-F238E27FC236}">
                <a16:creationId xmlns:a16="http://schemas.microsoft.com/office/drawing/2014/main" id="{4DD09DF1-205E-06E6-E08E-5B7A9D629F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6F4AD0C3-00E8-0B5B-9056-9E7AFFEAA4E1}"/>
              </a:ext>
            </a:extLst>
          </p:cNvPr>
          <p:cNvSpPr txBox="1">
            <a:spLocks/>
          </p:cNvSpPr>
          <p:nvPr/>
        </p:nvSpPr>
        <p:spPr>
          <a:xfrm>
            <a:off x="263397" y="1118903"/>
            <a:ext cx="2814221" cy="4324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/>
            <a:r>
              <a:rPr lang="en-US" dirty="0"/>
              <a:t>Create and Share Recipe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49CEE-BC0C-4193-0E9A-C85DD0A4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035" y="1800265"/>
            <a:ext cx="5561930" cy="3137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073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2BED-B284-E010-4ACB-841CBD94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2;p37">
            <a:extLst>
              <a:ext uri="{FF2B5EF4-FFF2-40B4-BE49-F238E27FC236}">
                <a16:creationId xmlns:a16="http://schemas.microsoft.com/office/drawing/2014/main" id="{552AFB21-75F8-B80D-5F8D-B37D522DB2C5}"/>
              </a:ext>
            </a:extLst>
          </p:cNvPr>
          <p:cNvSpPr txBox="1">
            <a:spLocks/>
          </p:cNvSpPr>
          <p:nvPr/>
        </p:nvSpPr>
        <p:spPr>
          <a:xfrm>
            <a:off x="972757" y="356165"/>
            <a:ext cx="6990513" cy="51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2400" b="1" dirty="0"/>
              <a:t>Main Features – User Experience</a:t>
            </a:r>
            <a:endParaRPr lang="vi-VN" sz="2400" b="1" dirty="0"/>
          </a:p>
        </p:txBody>
      </p:sp>
      <p:pic>
        <p:nvPicPr>
          <p:cNvPr id="6" name="Google Shape;176;p35">
            <a:extLst>
              <a:ext uri="{FF2B5EF4-FFF2-40B4-BE49-F238E27FC236}">
                <a16:creationId xmlns:a16="http://schemas.microsoft.com/office/drawing/2014/main" id="{917EDB0B-788B-5C37-341F-29C07D33D8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071" r="22631"/>
          <a:stretch/>
        </p:blipFill>
        <p:spPr>
          <a:xfrm rot="790030">
            <a:off x="-157818" y="-99408"/>
            <a:ext cx="1426010" cy="12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52B9930B-7A7A-D5AA-A603-FC151EF9B53D}"/>
              </a:ext>
            </a:extLst>
          </p:cNvPr>
          <p:cNvSpPr txBox="1">
            <a:spLocks/>
          </p:cNvSpPr>
          <p:nvPr/>
        </p:nvSpPr>
        <p:spPr>
          <a:xfrm>
            <a:off x="263397" y="1118903"/>
            <a:ext cx="3003586" cy="4324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l"/>
            <a:r>
              <a:rPr lang="en-US" dirty="0"/>
              <a:t>Recipe Ratings &amp; Comments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29C72-D3CF-4EF4-1B45-7A473593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864" y="1702610"/>
            <a:ext cx="5254271" cy="3223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4912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ood Processing Industry by Slidesgo">
  <a:themeElements>
    <a:clrScheme name="Simple Light">
      <a:dk1>
        <a:srgbClr val="191919"/>
      </a:dk1>
      <a:lt1>
        <a:srgbClr val="FCF7CD"/>
      </a:lt1>
      <a:dk2>
        <a:srgbClr val="FFD88E"/>
      </a:dk2>
      <a:lt2>
        <a:srgbClr val="F7AC45"/>
      </a:lt2>
      <a:accent1>
        <a:srgbClr val="EC6471"/>
      </a:accent1>
      <a:accent2>
        <a:srgbClr val="C41C26"/>
      </a:accent2>
      <a:accent3>
        <a:srgbClr val="A2C633"/>
      </a:accent3>
      <a:accent4>
        <a:srgbClr val="2EA53B"/>
      </a:accent4>
      <a:accent5>
        <a:srgbClr val="0C6BF5"/>
      </a:accent5>
      <a:accent6>
        <a:srgbClr val="0443A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493</Words>
  <Application>Microsoft Office PowerPoint</Application>
  <PresentationFormat>On-screen Show (16:9)</PresentationFormat>
  <Paragraphs>76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Anaheim</vt:lpstr>
      <vt:lpstr>Titan One</vt:lpstr>
      <vt:lpstr>Food Processing Industry by Slidesgo</vt:lpstr>
      <vt:lpstr>Cooking recipe sharing Website</vt:lpstr>
      <vt:lpstr>TABLE OF CONTENTS</vt:lpstr>
      <vt:lpstr>Introduction</vt:lpstr>
      <vt:lpstr>PowerPoint Presentation</vt:lpstr>
      <vt:lpstr>PowerPoint Presentation</vt:lpstr>
      <vt:lpstr>Main Features </vt:lpstr>
      <vt:lpstr>PowerPoint Presentation</vt:lpstr>
      <vt:lpstr>PowerPoint Presentation</vt:lpstr>
      <vt:lpstr>PowerPoint Presentation</vt:lpstr>
      <vt:lpstr>Page Design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Future Development</vt:lpstr>
      <vt:lpstr>What We Have Done</vt:lpstr>
      <vt:lpstr>Future Development</vt:lpstr>
      <vt:lpstr>Use AI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01228676457sdt@gmail.com</cp:lastModifiedBy>
  <cp:revision>8</cp:revision>
  <dcterms:modified xsi:type="dcterms:W3CDTF">2025-06-10T09:43:43Z</dcterms:modified>
</cp:coreProperties>
</file>